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5" r:id="rId4"/>
    <p:sldId id="267" r:id="rId5"/>
    <p:sldId id="258" r:id="rId6"/>
    <p:sldId id="269" r:id="rId7"/>
    <p:sldId id="276" r:id="rId8"/>
    <p:sldId id="271" r:id="rId9"/>
    <p:sldId id="264" r:id="rId10"/>
    <p:sldId id="272" r:id="rId11"/>
    <p:sldId id="274" r:id="rId12"/>
    <p:sldId id="262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5"/>
    <p:restoredTop sz="87676"/>
  </p:normalViewPr>
  <p:slideViewPr>
    <p:cSldViewPr snapToGrid="0" snapToObjects="1">
      <p:cViewPr>
        <p:scale>
          <a:sx n="85" d="100"/>
          <a:sy n="85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1676-0557-4643-9233-1428EC2B9417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54A2-C73D-5148-9272-577FCEE6B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ofempires.com/news/aoe2de-update-3620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rkeeler/age-of-empires-ii-de-match-dat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B96-A072-D641-9C8F-D287A6BA2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New Content and Balance in Real-Time Strategy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0579-AFFE-5B48-96BF-7BDE1C0B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An analysis of RTS games on the Steam platform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1349-319B-F64F-A8E1-27651B0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/>
              <a:t>github.com/rishigoutam/aoe2				 Rishi Goutam 				linkedin.com/in/rishigoutam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A86-6398-EE4C-BD15-B6A2DC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10E2B-A5FB-0E41-82D6-8F304653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Only the Portuguese really struggle with a 44% win rate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7701BCB-C663-F748-8621-29D74234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1" y="1857375"/>
            <a:ext cx="8142783" cy="4635500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21557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49.94%</a:t>
                      </a:r>
                    </a:p>
                    <a:p>
                      <a:pPr algn="l"/>
                      <a:r>
                        <a:rPr lang="en-US" sz="1600" dirty="0"/>
                        <a:t>50.23%</a:t>
                      </a:r>
                    </a:p>
                    <a:p>
                      <a:pPr algn="l"/>
                      <a:r>
                        <a:rPr lang="en-US" sz="1600" dirty="0"/>
                        <a:t>2.10%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E45CF-650F-D945-831F-214208B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7" y="141174"/>
            <a:ext cx="7547283" cy="66279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Portuguese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644718" y="4775200"/>
            <a:ext cx="5032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/>
          <p:nvPr/>
        </p:nvCxnSpPr>
        <p:spPr>
          <a:xfrm flipH="1">
            <a:off x="4644717" y="4622800"/>
            <a:ext cx="521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9842500" y="4622802"/>
            <a:ext cx="0" cy="1619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H="1" flipV="1">
            <a:off x="9664700" y="4775202"/>
            <a:ext cx="13502" cy="145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9289073" y="6233423"/>
            <a:ext cx="394677" cy="3899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9368204" y="6242460"/>
            <a:ext cx="479670" cy="474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9293469" y="6619187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648073" y="4622800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701800" y="2355132"/>
            <a:ext cx="1193800" cy="321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About 70% of Turks vs. Portuguese matchups (     ) results in a Turkish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120900" y="3535476"/>
            <a:ext cx="177800" cy="177800"/>
          </a:xfrm>
          <a:prstGeom prst="rect">
            <a:avLst/>
          </a:prstGeom>
          <a:solidFill>
            <a:srgbClr val="FFD4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2CEA-35BC-0647-976F-52F2D430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6" y="2506670"/>
            <a:ext cx="5457669" cy="3774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4"/>
              </a:rPr>
              <a:t>https://</a:t>
            </a:r>
            <a:r>
              <a:rPr lang="en-US" sz="1200" i="1" dirty="0" err="1">
                <a:hlinkClick r:id="rId4"/>
              </a:rPr>
              <a:t>www.ageofempires.com</a:t>
            </a:r>
            <a:r>
              <a:rPr lang="en-US" sz="1200" i="1" dirty="0">
                <a:hlinkClick r:id="rId4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410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244-F275-404B-B670-F4EF72C1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E2AB-7F78-6249-BBB6-3CBDADC1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453119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Age of Empires II has maintained player interest for over 20 years by </a:t>
            </a:r>
            <a:r>
              <a:rPr lang="en-US" b="1" dirty="0">
                <a:solidFill>
                  <a:srgbClr val="92D050"/>
                </a:solidFill>
              </a:rPr>
              <a:t>updating game content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and focusing on </a:t>
            </a:r>
            <a:r>
              <a:rPr lang="en-US" b="1" dirty="0">
                <a:solidFill>
                  <a:srgbClr val="FF0000"/>
                </a:solidFill>
              </a:rPr>
              <a:t>balancing gameplay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 game studio seeking to emulate this type of long-term success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Continue to add new features to maintain player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balance in multiplayer games post-launch and rebalance over- or under-powered civilizations/species/etc.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further analysis, we could consider:</a:t>
            </a:r>
          </a:p>
          <a:p>
            <a:r>
              <a:rPr lang="en-US" dirty="0"/>
              <a:t>Analyzing balance across multiple RTS games</a:t>
            </a:r>
          </a:p>
          <a:p>
            <a:r>
              <a:rPr lang="en-US" dirty="0"/>
              <a:t>Expanding our analysis to the original 1999 Age of Empires II release and subsequent 2001 expansion</a:t>
            </a:r>
          </a:p>
          <a:p>
            <a:r>
              <a:rPr lang="en-US" dirty="0"/>
              <a:t>Do revenue and cost analysis on these games, taking into consideration profitability of game development work for content and balance updates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D0F9AA-4911-6042-877A-A2D0194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 err="1"/>
              <a:t>github.com</a:t>
            </a:r>
            <a:r>
              <a:rPr lang="en-US" sz="2000" dirty="0"/>
              <a:t>/rishigoutam/aoe2				</a:t>
            </a:r>
            <a:r>
              <a:rPr lang="en-US" sz="2000" dirty="0" err="1"/>
              <a:t>rishi@goutam.org</a:t>
            </a:r>
            <a:r>
              <a:rPr lang="en-US" sz="2000" dirty="0"/>
              <a:t>			</a:t>
            </a:r>
            <a:r>
              <a:rPr lang="en-US" sz="2000" dirty="0" err="1"/>
              <a:t>linkedin.com</a:t>
            </a:r>
            <a:r>
              <a:rPr lang="en-US" sz="2000" dirty="0"/>
              <a:t>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BF4E-9896-AB46-A4C0-A6213142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571E-CD26-DE45-A2DA-591D95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936A-6C78-B641-96B6-D2C7C64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B72-45A4-D74F-A9C9-B388E10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11 Top-Rated RTS Games on Steam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Longevity and Usage</a:t>
            </a:r>
          </a:p>
          <a:p>
            <a:r>
              <a:rPr lang="en-US" dirty="0"/>
              <a:t>What makes a game last the test of time (and fickle gamers)?</a:t>
            </a:r>
          </a:p>
          <a:p>
            <a:pPr lvl="1"/>
            <a:r>
              <a:rPr lang="en-US" dirty="0"/>
              <a:t>Adding </a:t>
            </a:r>
            <a:r>
              <a:rPr lang="en-US" b="1" dirty="0"/>
              <a:t>new game content</a:t>
            </a:r>
            <a:r>
              <a:rPr lang="en-US" dirty="0"/>
              <a:t> through </a:t>
            </a:r>
            <a:r>
              <a:rPr lang="en-US" b="1" dirty="0"/>
              <a:t>updates</a:t>
            </a:r>
            <a:r>
              <a:rPr lang="en-US" dirty="0"/>
              <a:t> and DLCs</a:t>
            </a:r>
          </a:p>
          <a:p>
            <a:pPr lvl="1"/>
            <a:r>
              <a:rPr lang="en-US" dirty="0"/>
              <a:t>Having fair and </a:t>
            </a:r>
            <a:r>
              <a:rPr lang="en-US" b="1" dirty="0"/>
              <a:t>balanced</a:t>
            </a:r>
            <a:r>
              <a:rPr lang="en-US" dirty="0"/>
              <a:t> matches</a:t>
            </a:r>
          </a:p>
          <a:p>
            <a:r>
              <a:rPr lang="en-US" dirty="0"/>
              <a:t>Deep Dive: Game Balance in Age of Empires II 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5A42-2071-2E45-9A0F-E8C42D4F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14043"/>
            <a:ext cx="7010400" cy="365125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i="1" dirty="0"/>
              <a:t>https://</a:t>
            </a:r>
            <a:r>
              <a:rPr lang="en-US" i="1" dirty="0" err="1"/>
              <a:t>store.steampowered.com</a:t>
            </a:r>
            <a:r>
              <a:rPr lang="en-US" i="1" dirty="0"/>
              <a:t>/tags/</a:t>
            </a:r>
            <a:r>
              <a:rPr lang="en-US" i="1" dirty="0" err="1"/>
              <a:t>en</a:t>
            </a:r>
            <a:r>
              <a:rPr lang="en-US" i="1" dirty="0"/>
              <a:t>/RTS/?flavor=</a:t>
            </a:r>
            <a:r>
              <a:rPr lang="en-US" i="1" dirty="0" err="1"/>
              <a:t>contenthub_toprated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30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Having an active player base draws new customers and is important for long-term sales. Some games </a:t>
            </a:r>
            <a:r>
              <a:rPr lang="en-US" sz="2000" b="1" i="1" dirty="0"/>
              <a:t>drop off quickly</a:t>
            </a:r>
            <a:r>
              <a:rPr lang="en-US" sz="2000" i="1" dirty="0"/>
              <a:t> in terms of number of players</a:t>
            </a:r>
            <a:endParaRPr lang="en-U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FD8ED-D37C-0E4B-B01B-DA5D39D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" y="2628618"/>
            <a:ext cx="3360115" cy="2377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6EA3-F08E-F648-9AD8-CBEFA03E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13" y="2628617"/>
            <a:ext cx="3360114" cy="24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78710-ECAE-2F40-B10A-975223C2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6" y="2628616"/>
            <a:ext cx="3548418" cy="2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While others do not ever achieve a large player base</a:t>
            </a:r>
            <a:endParaRPr lang="en-US" sz="20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9B63-2AD7-1F48-A576-4AB1D81F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86" y="2016087"/>
            <a:ext cx="3286125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685-A0CE-374A-99AA-FC708ECF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9" y="4414221"/>
            <a:ext cx="32861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02553-0E0A-2E4F-B15B-7F4A32A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86" y="4414221"/>
            <a:ext cx="32861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C895-1AF1-6D42-AB28-8B4828E4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89" y="2016087"/>
            <a:ext cx="328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The best RTS games are played for </a:t>
            </a:r>
            <a:r>
              <a:rPr lang="en-US" sz="2000" b="1" i="1" dirty="0"/>
              <a:t>many years </a:t>
            </a:r>
            <a:r>
              <a:rPr lang="en-US" sz="2000" i="1" dirty="0"/>
              <a:t>and have </a:t>
            </a:r>
            <a:r>
              <a:rPr lang="en-US" sz="2000" b="1" i="1" dirty="0"/>
              <a:t>many players </a:t>
            </a:r>
            <a:r>
              <a:rPr lang="en-US" sz="2000" i="1" dirty="0"/>
              <a:t>as well</a:t>
            </a:r>
            <a:endParaRPr lang="en-US" sz="2000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BE6557-EFA3-674A-B1F1-E338479D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2105826"/>
            <a:ext cx="34766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AF353D-3EE9-6443-86DC-A2C55F1B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93" y="2105826"/>
            <a:ext cx="338137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0F63D-8D9C-2541-9B34-D9D2166D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19A9DC-2F60-5448-AAEC-70E33A193475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US" b="1" dirty="0">
                <a:solidFill>
                  <a:srgbClr val="00B050"/>
                </a:solidFill>
              </a:rPr>
              <a:t>Updated Content </a:t>
            </a:r>
            <a:r>
              <a:rPr lang="en-US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RTS Games that are updated more frequently tend to also have more players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3C518-6D66-984E-A6D2-9CCAE70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94" y="2016087"/>
            <a:ext cx="6930812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191B5-2BAA-8C40-AB63-A7F49FFF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US" b="1" dirty="0">
                <a:solidFill>
                  <a:srgbClr val="00B050"/>
                </a:solidFill>
              </a:rPr>
              <a:t>Updated Content </a:t>
            </a:r>
            <a:r>
              <a:rPr lang="en-US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Age of Empires II’s two game versions (</a:t>
            </a:r>
            <a:r>
              <a:rPr lang="en-US" sz="2000" i="1" dirty="0" err="1"/>
              <a:t>AoE:DE</a:t>
            </a:r>
            <a:r>
              <a:rPr lang="en-US" sz="2000" i="1" dirty="0"/>
              <a:t>, </a:t>
            </a:r>
            <a:r>
              <a:rPr lang="en-US" sz="2000" i="1" dirty="0" err="1"/>
              <a:t>AoE:HD</a:t>
            </a:r>
            <a:r>
              <a:rPr lang="en-US" sz="2000" i="1" dirty="0"/>
              <a:t>) compare well against others,  having </a:t>
            </a:r>
            <a:r>
              <a:rPr lang="en-US" sz="2000" b="1" i="1" dirty="0">
                <a:highlight>
                  <a:srgbClr val="00FF00"/>
                </a:highlight>
              </a:rPr>
              <a:t>more frequent updates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A543EB-7C42-4442-A8FC-1591DD1E1750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ED9F3-C200-624D-AED5-A704FA22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746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9B3419-A894-CB41-820A-8182A338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  <a:r>
              <a:rPr lang="en-US" b="1" dirty="0">
                <a:solidFill>
                  <a:srgbClr val="00B050"/>
                </a:solidFill>
              </a:rPr>
              <a:t>Updated Content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can visualize these two graphs against each other, along with their </a:t>
            </a:r>
            <a:r>
              <a:rPr lang="en-US" sz="2000" b="1" i="1" dirty="0"/>
              <a:t>updates</a:t>
            </a:r>
            <a:r>
              <a:rPr lang="en-US" sz="2000" i="1" dirty="0"/>
              <a:t> and begin looking into </a:t>
            </a:r>
            <a:r>
              <a:rPr lang="en-US" sz="2000" b="1" i="1" dirty="0"/>
              <a:t>balance</a:t>
            </a:r>
            <a:r>
              <a:rPr lang="en-US" sz="2000" i="1" dirty="0"/>
              <a:t> changes (as seen by </a:t>
            </a:r>
            <a:r>
              <a:rPr lang="en-US" sz="2000" i="1" dirty="0" err="1"/>
              <a:t>AoEII:DE’s</a:t>
            </a:r>
            <a:r>
              <a:rPr lang="en-US" sz="2000" i="1" dirty="0"/>
              <a:t> Major Updates     )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58B7-D237-0942-AF43-E1FA66CE8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3" y="2374900"/>
            <a:ext cx="12200033" cy="3426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F5F4B-5C55-8348-9DD1-F30AAA92C0CF}"/>
              </a:ext>
            </a:extLst>
          </p:cNvPr>
          <p:cNvSpPr/>
          <p:nvPr/>
        </p:nvSpPr>
        <p:spPr>
          <a:xfrm>
            <a:off x="7835900" y="1727200"/>
            <a:ext cx="1778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2BD1AF-63DD-8C41-A271-CF67422AD192}"/>
              </a:ext>
            </a:extLst>
          </p:cNvPr>
          <p:cNvSpPr txBox="1">
            <a:spLocks/>
          </p:cNvSpPr>
          <p:nvPr/>
        </p:nvSpPr>
        <p:spPr>
          <a:xfrm>
            <a:off x="838200" y="580164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As an aside, we can clearly see the impact of the March 2020 COVID-19 lockdowns on the two games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8DA01-4289-4B4B-AD90-3840A6A0B06B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319B40E-A138-AE47-B106-310E7D71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93341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AoE2:DE has </a:t>
            </a:r>
            <a:r>
              <a:rPr lang="en-US" sz="2000" b="1" i="1" dirty="0"/>
              <a:t>39</a:t>
            </a:r>
            <a:r>
              <a:rPr lang="en-US" sz="2000" i="1" dirty="0"/>
              <a:t> civilizations a player can pick from to play against another player online. For comparison, another popular RTS, StarCraft, has only </a:t>
            </a:r>
            <a:r>
              <a:rPr lang="en-US" sz="2000" b="1" i="1" dirty="0"/>
              <a:t>3</a:t>
            </a:r>
            <a:r>
              <a:rPr lang="en-US" sz="2000" i="1" dirty="0"/>
              <a:t> species a player can choose from. 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9A0B7-6BE1-0345-AAB5-CC7922A3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16087"/>
            <a:ext cx="4997450" cy="4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D5337F-4E44-FD4A-9D0B-391CFE526725}"/>
              </a:ext>
            </a:extLst>
          </p:cNvPr>
          <p:cNvSpPr txBox="1">
            <a:spLocks/>
          </p:cNvSpPr>
          <p:nvPr/>
        </p:nvSpPr>
        <p:spPr>
          <a:xfrm>
            <a:off x="838200" y="2185874"/>
            <a:ext cx="4889500" cy="4307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will analyze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/>
              <a:t> in two ways: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average win rate of each civilization?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win rate of each civilization against all others? (39x39 matrix)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200" i="1" dirty="0"/>
              <a:t>Note: Our </a:t>
            </a:r>
            <a:r>
              <a:rPr lang="en-US" sz="1200" i="1" dirty="0">
                <a:hlinkClick r:id="rId3"/>
              </a:rPr>
              <a:t>Kaggle dataset</a:t>
            </a:r>
            <a:r>
              <a:rPr lang="en-US" sz="1200" i="1" dirty="0"/>
              <a:t> comprises of 1.3MM matches played across game modes. </a:t>
            </a:r>
          </a:p>
          <a:p>
            <a:pPr marL="0" indent="0">
              <a:buNone/>
            </a:pPr>
            <a:r>
              <a:rPr lang="en-US" sz="1200" i="1" dirty="0"/>
              <a:t>Filter this to only “1v1 Standard Ranked Matches”—the de facto standard for online competitive play and tournaments. Exclude 4 civilizations we do not have data for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3249</TotalTime>
  <Words>775</Words>
  <Application>Microsoft Macintosh PowerPoint</Application>
  <PresentationFormat>Widescreen</PresentationFormat>
  <Paragraphs>102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Importance of New Content and Balance in Real-Time Strategy Games</vt:lpstr>
      <vt:lpstr>Agenda</vt:lpstr>
      <vt:lpstr>Game longevity and usage</vt:lpstr>
      <vt:lpstr>Game longevity and usage</vt:lpstr>
      <vt:lpstr>Game longevity and usage</vt:lpstr>
      <vt:lpstr>Why? Updated Content and Balance</vt:lpstr>
      <vt:lpstr>Why? Updated Content and Balance</vt:lpstr>
      <vt:lpstr>Why? Updated Content and Balance</vt:lpstr>
      <vt:lpstr>Deep Dive: Age of Empires II:DE Balance</vt:lpstr>
      <vt:lpstr>Deep Dive: Age of Empires II:DE Balance</vt:lpstr>
      <vt:lpstr>AoE2:DE Balance</vt:lpstr>
      <vt:lpstr>AoE2:DE Balance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G</dc:creator>
  <cp:lastModifiedBy>Rishi G</cp:lastModifiedBy>
  <cp:revision>12</cp:revision>
  <dcterms:created xsi:type="dcterms:W3CDTF">2022-01-28T14:41:56Z</dcterms:created>
  <dcterms:modified xsi:type="dcterms:W3CDTF">2022-01-31T00:14:39Z</dcterms:modified>
</cp:coreProperties>
</file>